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notesSlides/notesSlide3.xml" ContentType="application/vnd.openxmlformats-officedocument.presentationml.notesSlide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9" r:id="rId2"/>
    <p:sldId id="262" r:id="rId3"/>
    <p:sldId id="287" r:id="rId4"/>
    <p:sldId id="261" r:id="rId5"/>
    <p:sldId id="288" r:id="rId6"/>
    <p:sldId id="289" r:id="rId7"/>
    <p:sldId id="290" r:id="rId8"/>
    <p:sldId id="291" r:id="rId9"/>
    <p:sldId id="292" r:id="rId10"/>
    <p:sldId id="293" r:id="rId11"/>
    <p:sldId id="295" r:id="rId12"/>
    <p:sldId id="294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79CC93D-E52E-4D84-901B-11D7331DD495}">
          <p14:sldIdLst>
            <p14:sldId id="259"/>
          </p14:sldIdLst>
        </p14:section>
        <p14:section name="Overview and Objectives" id="{ABA716BF-3A5C-4ADB-94C9-CFEF84EBA240}">
          <p14:sldIdLst>
            <p14:sldId id="262"/>
            <p14:sldId id="287"/>
            <p14:sldId id="261"/>
            <p14:sldId id="288"/>
            <p14:sldId id="289"/>
            <p14:sldId id="290"/>
            <p14:sldId id="291"/>
            <p14:sldId id="292"/>
            <p14:sldId id="293"/>
            <p14:sldId id="295"/>
            <p14:sldId id="294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9ED6"/>
    <a:srgbClr val="003300"/>
  </p:clrMru>
  <p:extLst>
    <p:ext uri="{E76CE94A-603C-4142-B9EB-6D1370010A27}">
      <p14:discardImageEditData xmlns:p14="http://schemas.microsoft.com/office/powerpoint/2010/main" val="1"/>
    </p:ext>
    <p:ext uri="{D31A062A-798A-4329-ABDD-BBA856620510}">
      <p14:defaultImageDpi xmlns:p14="http://schemas.microsoft.com/office/powerpoint/2010/main" val="96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174" autoAdjust="0"/>
    <p:restoredTop sz="83977" autoAdjust="0"/>
  </p:normalViewPr>
  <p:slideViewPr>
    <p:cSldViewPr>
      <p:cViewPr varScale="1">
        <p:scale>
          <a:sx n="89" d="100"/>
          <a:sy n="89" d="100"/>
        </p:scale>
        <p:origin x="-1576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4" d="100"/>
        <a:sy n="154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-3144" y="-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handoutMaster" Target="handoutMasters/handoutMaster1.xml"/><Relationship Id="rId16" Type="http://schemas.openxmlformats.org/officeDocument/2006/relationships/printerSettings" Target="printerSettings/printerSettings1.bin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6FEADD9-F67D-41F5-BA4C-3C84956E7F46}" type="doc">
      <dgm:prSet loTypeId="urn:microsoft.com/office/officeart/2005/8/layout/vList5" loCatId="list" qsTypeId="urn:microsoft.com/office/officeart/2005/8/quickstyle/simple5" qsCatId="simple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74EE5CD8-078F-4590-BF9C-A341A294A016}">
      <dgm:prSet phldrT="[Text]" custT="1"/>
      <dgm:spPr/>
      <dgm:t>
        <a:bodyPr/>
        <a:lstStyle/>
        <a:p>
          <a:r>
            <a:rPr lang="en-US" sz="4400" smtClean="0"/>
            <a:t>1</a:t>
          </a:r>
          <a:endParaRPr lang="en-US" sz="4400" dirty="0"/>
        </a:p>
      </dgm:t>
    </dgm:pt>
    <dgm:pt modelId="{BB568D76-3363-43D3-B00C-3359A643216C}" type="parTrans" cxnId="{F40F9561-0D4C-44CF-91EF-A92B1DBDE44B}">
      <dgm:prSet/>
      <dgm:spPr/>
      <dgm:t>
        <a:bodyPr/>
        <a:lstStyle/>
        <a:p>
          <a:endParaRPr lang="en-US" sz="3200"/>
        </a:p>
      </dgm:t>
    </dgm:pt>
    <dgm:pt modelId="{CF9FB981-E6ED-4440-AC98-4E4E2ABA2C55}" type="sibTrans" cxnId="{F40F9561-0D4C-44CF-91EF-A92B1DBDE44B}">
      <dgm:prSet/>
      <dgm:spPr/>
      <dgm:t>
        <a:bodyPr/>
        <a:lstStyle/>
        <a:p>
          <a:endParaRPr lang="en-US" sz="3200"/>
        </a:p>
      </dgm:t>
    </dgm:pt>
    <dgm:pt modelId="{AA046201-5C4D-445E-BF0B-5C6D2B0A1945}">
      <dgm:prSet phldrT="[Text]" custT="1"/>
      <dgm:spPr/>
      <dgm:t>
        <a:bodyPr/>
        <a:lstStyle/>
        <a:p>
          <a:r>
            <a:rPr lang="en-US" sz="4400" smtClean="0"/>
            <a:t>2</a:t>
          </a:r>
          <a:endParaRPr lang="en-US" sz="4400" dirty="0"/>
        </a:p>
      </dgm:t>
    </dgm:pt>
    <dgm:pt modelId="{FE92FC33-5E0F-4302-9E80-A69E8ACDDE56}" type="parTrans" cxnId="{B8AF1086-D7BE-446F-9133-738B599E9A7D}">
      <dgm:prSet/>
      <dgm:spPr/>
      <dgm:t>
        <a:bodyPr/>
        <a:lstStyle/>
        <a:p>
          <a:endParaRPr lang="en-US" sz="3200"/>
        </a:p>
      </dgm:t>
    </dgm:pt>
    <dgm:pt modelId="{40767EFF-7D52-4469-ACEE-7D28E67337E2}" type="sibTrans" cxnId="{B8AF1086-D7BE-446F-9133-738B599E9A7D}">
      <dgm:prSet/>
      <dgm:spPr/>
      <dgm:t>
        <a:bodyPr/>
        <a:lstStyle/>
        <a:p>
          <a:endParaRPr lang="en-US" sz="3200"/>
        </a:p>
      </dgm:t>
    </dgm:pt>
    <dgm:pt modelId="{C59269D0-92A5-481C-BA64-727AFB0DD545}">
      <dgm:prSet phldrT="[Text]" custT="1"/>
      <dgm:spPr/>
      <dgm:t>
        <a:bodyPr/>
        <a:lstStyle/>
        <a:p>
          <a:r>
            <a:rPr lang="en-US" sz="3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Explore your new environment</a:t>
          </a:r>
          <a:endParaRPr lang="en-US" sz="3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312CC84D-092F-422A-AA24-A4619DBBB7BE}" type="parTrans" cxnId="{9071FB3B-D26B-4384-BD1A-80C12C62D02C}">
      <dgm:prSet/>
      <dgm:spPr/>
      <dgm:t>
        <a:bodyPr/>
        <a:lstStyle/>
        <a:p>
          <a:endParaRPr lang="en-US" sz="3200"/>
        </a:p>
      </dgm:t>
    </dgm:pt>
    <dgm:pt modelId="{266DE8E8-1339-41C4-B9A7-6148496C7FA9}" type="sibTrans" cxnId="{9071FB3B-D26B-4384-BD1A-80C12C62D02C}">
      <dgm:prSet/>
      <dgm:spPr/>
      <dgm:t>
        <a:bodyPr/>
        <a:lstStyle/>
        <a:p>
          <a:endParaRPr lang="en-US" sz="3200"/>
        </a:p>
      </dgm:t>
    </dgm:pt>
    <dgm:pt modelId="{D1776C8F-2B10-4075-8DF7-7F65AB725ED5}">
      <dgm:prSet phldrT="[Text]" custT="1"/>
      <dgm:spPr/>
      <dgm:t>
        <a:bodyPr/>
        <a:lstStyle/>
        <a:p>
          <a:r>
            <a:rPr lang="en-US" sz="4400" smtClean="0"/>
            <a:t>3</a:t>
          </a:r>
          <a:endParaRPr lang="en-US" sz="4400" dirty="0"/>
        </a:p>
      </dgm:t>
    </dgm:pt>
    <dgm:pt modelId="{7291E740-3E17-41B3-99D3-1D67AE37CC3F}" type="parTrans" cxnId="{7077B78D-FCDC-4519-8416-DC357ACD5043}">
      <dgm:prSet/>
      <dgm:spPr/>
      <dgm:t>
        <a:bodyPr/>
        <a:lstStyle/>
        <a:p>
          <a:endParaRPr lang="en-US" sz="3200"/>
        </a:p>
      </dgm:t>
    </dgm:pt>
    <dgm:pt modelId="{88B75C29-8054-417D-BCE3-878A55118F6D}" type="sibTrans" cxnId="{7077B78D-FCDC-4519-8416-DC357ACD5043}">
      <dgm:prSet/>
      <dgm:spPr/>
      <dgm:t>
        <a:bodyPr/>
        <a:lstStyle/>
        <a:p>
          <a:endParaRPr lang="en-US" sz="3200"/>
        </a:p>
      </dgm:t>
    </dgm:pt>
    <dgm:pt modelId="{6BE4E373-0656-4EDC-821E-BE09C952B1F6}">
      <dgm:prSet phldrT="[Text]" custT="1"/>
      <dgm:spPr/>
      <dgm:t>
        <a:bodyPr/>
        <a:lstStyle/>
        <a:p>
          <a:r>
            <a:rPr lang="en-US" sz="3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Follow Up</a:t>
          </a:r>
          <a:endParaRPr lang="en-US" sz="3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34218063-BF94-4304-99BD-B3F7BA4D3C8F}" type="parTrans" cxnId="{119690D4-400B-468B-8BA0-5C9C9E2AFEAF}">
      <dgm:prSet/>
      <dgm:spPr/>
      <dgm:t>
        <a:bodyPr/>
        <a:lstStyle/>
        <a:p>
          <a:endParaRPr lang="en-US" sz="3200"/>
        </a:p>
      </dgm:t>
    </dgm:pt>
    <dgm:pt modelId="{E17B9BF1-2948-497F-8EC7-3BF734D839DB}" type="sibTrans" cxnId="{119690D4-400B-468B-8BA0-5C9C9E2AFEAF}">
      <dgm:prSet/>
      <dgm:spPr/>
      <dgm:t>
        <a:bodyPr/>
        <a:lstStyle/>
        <a:p>
          <a:endParaRPr lang="en-US" sz="3200"/>
        </a:p>
      </dgm:t>
    </dgm:pt>
    <dgm:pt modelId="{1E4D3931-0DBD-4211-A24A-6AF364284B1E}">
      <dgm:prSet phldrT="[Text]" custT="1"/>
      <dgm:spPr/>
      <dgm:t>
        <a:bodyPr/>
        <a:lstStyle/>
        <a:p>
          <a:pPr marL="280988" indent="-280988"/>
          <a:r>
            <a:rPr lang="en-US" sz="3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What is Innovative Thinking</a:t>
          </a:r>
          <a:endParaRPr lang="en-US" sz="3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CADAA3D9-7C63-4729-85B0-64C8AF644EEF}" type="sibTrans" cxnId="{63E4D827-0083-4625-9FD6-043D8D32091E}">
      <dgm:prSet/>
      <dgm:spPr/>
      <dgm:t>
        <a:bodyPr/>
        <a:lstStyle/>
        <a:p>
          <a:endParaRPr lang="en-US" sz="3200"/>
        </a:p>
      </dgm:t>
    </dgm:pt>
    <dgm:pt modelId="{FC93695B-FD0E-4353-B1FD-4328F4386DEC}" type="parTrans" cxnId="{63E4D827-0083-4625-9FD6-043D8D32091E}">
      <dgm:prSet/>
      <dgm:spPr/>
      <dgm:t>
        <a:bodyPr/>
        <a:lstStyle/>
        <a:p>
          <a:endParaRPr lang="en-US" sz="3200"/>
        </a:p>
      </dgm:t>
    </dgm:pt>
    <dgm:pt modelId="{AAE7A1E6-6847-453D-B55B-8A82BF138C1D}" type="pres">
      <dgm:prSet presAssocID="{F6FEADD9-F67D-41F5-BA4C-3C84956E7F46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C4407577-18A2-46E0-8805-2838042EB67A}" type="pres">
      <dgm:prSet presAssocID="{74EE5CD8-078F-4590-BF9C-A341A294A016}" presName="linNode" presStyleCnt="0"/>
      <dgm:spPr/>
      <dgm:t>
        <a:bodyPr/>
        <a:lstStyle/>
        <a:p>
          <a:endParaRPr lang="en-US"/>
        </a:p>
      </dgm:t>
    </dgm:pt>
    <dgm:pt modelId="{7E429971-BC57-430F-BB25-C0574E5E39E3}" type="pres">
      <dgm:prSet presAssocID="{74EE5CD8-078F-4590-BF9C-A341A294A016}" presName="parentText" presStyleLbl="node1" presStyleIdx="0" presStyleCnt="3" custLinFactNeighborY="-15667">
        <dgm:presLayoutVars>
          <dgm:chMax val="1"/>
          <dgm:bulletEnabled val="1"/>
        </dgm:presLayoutVars>
      </dgm:prSet>
      <dgm:spPr>
        <a:prstGeom prst="roundRect">
          <a:avLst/>
        </a:prstGeom>
      </dgm:spPr>
      <dgm:t>
        <a:bodyPr/>
        <a:lstStyle/>
        <a:p>
          <a:endParaRPr lang="en-US"/>
        </a:p>
      </dgm:t>
    </dgm:pt>
    <dgm:pt modelId="{D54B1729-BC98-42C1-9C6C-D65DCBA4358F}" type="pres">
      <dgm:prSet presAssocID="{74EE5CD8-078F-4590-BF9C-A341A294A016}" presName="descendantText" presStyleLbl="alignAccFollowNode1" presStyleIdx="0" presStyleCnt="3" custScaleX="259632">
        <dgm:presLayoutVars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en-US"/>
        </a:p>
      </dgm:t>
    </dgm:pt>
    <dgm:pt modelId="{AB8574CC-D4F2-4555-AEE3-F4EE58B11D03}" type="pres">
      <dgm:prSet presAssocID="{CF9FB981-E6ED-4440-AC98-4E4E2ABA2C55}" presName="sp" presStyleCnt="0"/>
      <dgm:spPr/>
      <dgm:t>
        <a:bodyPr/>
        <a:lstStyle/>
        <a:p>
          <a:endParaRPr lang="en-US"/>
        </a:p>
      </dgm:t>
    </dgm:pt>
    <dgm:pt modelId="{85B8F607-FDD8-476A-ADBE-E1250824F294}" type="pres">
      <dgm:prSet presAssocID="{AA046201-5C4D-445E-BF0B-5C6D2B0A1945}" presName="linNode" presStyleCnt="0"/>
      <dgm:spPr/>
      <dgm:t>
        <a:bodyPr/>
        <a:lstStyle/>
        <a:p>
          <a:endParaRPr lang="en-US"/>
        </a:p>
      </dgm:t>
    </dgm:pt>
    <dgm:pt modelId="{C04276DC-EE64-470A-B8BC-09067B8045FA}" type="pres">
      <dgm:prSet presAssocID="{AA046201-5C4D-445E-BF0B-5C6D2B0A1945}" presName="parentText" presStyleLbl="node1" presStyleIdx="1" presStyleCnt="3">
        <dgm:presLayoutVars>
          <dgm:chMax val="1"/>
          <dgm:bulletEnabled val="1"/>
        </dgm:presLayoutVars>
      </dgm:prSet>
      <dgm:spPr>
        <a:prstGeom prst="roundRect">
          <a:avLst/>
        </a:prstGeom>
      </dgm:spPr>
      <dgm:t>
        <a:bodyPr/>
        <a:lstStyle/>
        <a:p>
          <a:endParaRPr lang="en-US"/>
        </a:p>
      </dgm:t>
    </dgm:pt>
    <dgm:pt modelId="{B37A5355-225B-4C6F-AED7-6C620F99EECC}" type="pres">
      <dgm:prSet presAssocID="{AA046201-5C4D-445E-BF0B-5C6D2B0A1945}" presName="descendantText" presStyleLbl="alignAccFollowNode1" presStyleIdx="1" presStyleCnt="3" custScaleX="259632">
        <dgm:presLayoutVars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en-US"/>
        </a:p>
      </dgm:t>
    </dgm:pt>
    <dgm:pt modelId="{5ACAA866-A8A8-4183-97B5-CEEAB1525C60}" type="pres">
      <dgm:prSet presAssocID="{40767EFF-7D52-4469-ACEE-7D28E67337E2}" presName="sp" presStyleCnt="0"/>
      <dgm:spPr/>
      <dgm:t>
        <a:bodyPr/>
        <a:lstStyle/>
        <a:p>
          <a:endParaRPr lang="en-US"/>
        </a:p>
      </dgm:t>
    </dgm:pt>
    <dgm:pt modelId="{477213BE-9E91-4950-8451-7F60796F47F4}" type="pres">
      <dgm:prSet presAssocID="{D1776C8F-2B10-4075-8DF7-7F65AB725ED5}" presName="linNode" presStyleCnt="0"/>
      <dgm:spPr/>
      <dgm:t>
        <a:bodyPr/>
        <a:lstStyle/>
        <a:p>
          <a:endParaRPr lang="en-US"/>
        </a:p>
      </dgm:t>
    </dgm:pt>
    <dgm:pt modelId="{F5034101-5B7D-4FE7-B47A-5A48CF39606B}" type="pres">
      <dgm:prSet presAssocID="{D1776C8F-2B10-4075-8DF7-7F65AB725ED5}" presName="parentText" presStyleLbl="node1" presStyleIdx="2" presStyleCnt="3">
        <dgm:presLayoutVars>
          <dgm:chMax val="1"/>
          <dgm:bulletEnabled val="1"/>
        </dgm:presLayoutVars>
      </dgm:prSet>
      <dgm:spPr>
        <a:prstGeom prst="roundRect">
          <a:avLst/>
        </a:prstGeom>
      </dgm:spPr>
      <dgm:t>
        <a:bodyPr/>
        <a:lstStyle/>
        <a:p>
          <a:endParaRPr lang="en-US"/>
        </a:p>
      </dgm:t>
    </dgm:pt>
    <dgm:pt modelId="{C7C3E6FD-D83F-4BDA-907E-B5EE041DA931}" type="pres">
      <dgm:prSet presAssocID="{D1776C8F-2B10-4075-8DF7-7F65AB725ED5}" presName="descendantText" presStyleLbl="alignAccFollowNode1" presStyleIdx="2" presStyleCnt="3" custScaleX="259632">
        <dgm:presLayoutVars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en-US"/>
        </a:p>
      </dgm:t>
    </dgm:pt>
  </dgm:ptLst>
  <dgm:cxnLst>
    <dgm:cxn modelId="{7077B78D-FCDC-4519-8416-DC357ACD5043}" srcId="{F6FEADD9-F67D-41F5-BA4C-3C84956E7F46}" destId="{D1776C8F-2B10-4075-8DF7-7F65AB725ED5}" srcOrd="2" destOrd="0" parTransId="{7291E740-3E17-41B3-99D3-1D67AE37CC3F}" sibTransId="{88B75C29-8054-417D-BCE3-878A55118F6D}"/>
    <dgm:cxn modelId="{119690D4-400B-468B-8BA0-5C9C9E2AFEAF}" srcId="{D1776C8F-2B10-4075-8DF7-7F65AB725ED5}" destId="{6BE4E373-0656-4EDC-821E-BE09C952B1F6}" srcOrd="0" destOrd="0" parTransId="{34218063-BF94-4304-99BD-B3F7BA4D3C8F}" sibTransId="{E17B9BF1-2948-497F-8EC7-3BF734D839DB}"/>
    <dgm:cxn modelId="{3D887057-7E91-45EF-8E4B-3006C2DFECB4}" type="presOf" srcId="{6BE4E373-0656-4EDC-821E-BE09C952B1F6}" destId="{C7C3E6FD-D83F-4BDA-907E-B5EE041DA931}" srcOrd="0" destOrd="0" presId="urn:microsoft.com/office/officeart/2005/8/layout/vList5"/>
    <dgm:cxn modelId="{B6416E04-E5DE-46CA-AD27-47EBE280D636}" type="presOf" srcId="{C59269D0-92A5-481C-BA64-727AFB0DD545}" destId="{B37A5355-225B-4C6F-AED7-6C620F99EECC}" srcOrd="0" destOrd="0" presId="urn:microsoft.com/office/officeart/2005/8/layout/vList5"/>
    <dgm:cxn modelId="{F40F9561-0D4C-44CF-91EF-A92B1DBDE44B}" srcId="{F6FEADD9-F67D-41F5-BA4C-3C84956E7F46}" destId="{74EE5CD8-078F-4590-BF9C-A341A294A016}" srcOrd="0" destOrd="0" parTransId="{BB568D76-3363-43D3-B00C-3359A643216C}" sibTransId="{CF9FB981-E6ED-4440-AC98-4E4E2ABA2C55}"/>
    <dgm:cxn modelId="{5417F3DF-8CAE-4E6C-ADBB-ED6F50084B8E}" type="presOf" srcId="{D1776C8F-2B10-4075-8DF7-7F65AB725ED5}" destId="{F5034101-5B7D-4FE7-B47A-5A48CF39606B}" srcOrd="0" destOrd="0" presId="urn:microsoft.com/office/officeart/2005/8/layout/vList5"/>
    <dgm:cxn modelId="{9071FB3B-D26B-4384-BD1A-80C12C62D02C}" srcId="{AA046201-5C4D-445E-BF0B-5C6D2B0A1945}" destId="{C59269D0-92A5-481C-BA64-727AFB0DD545}" srcOrd="0" destOrd="0" parTransId="{312CC84D-092F-422A-AA24-A4619DBBB7BE}" sibTransId="{266DE8E8-1339-41C4-B9A7-6148496C7FA9}"/>
    <dgm:cxn modelId="{B8AF1086-D7BE-446F-9133-738B599E9A7D}" srcId="{F6FEADD9-F67D-41F5-BA4C-3C84956E7F46}" destId="{AA046201-5C4D-445E-BF0B-5C6D2B0A1945}" srcOrd="1" destOrd="0" parTransId="{FE92FC33-5E0F-4302-9E80-A69E8ACDDE56}" sibTransId="{40767EFF-7D52-4469-ACEE-7D28E67337E2}"/>
    <dgm:cxn modelId="{DBCA7E61-D822-40A0-A27A-D7E092386A0B}" type="presOf" srcId="{F6FEADD9-F67D-41F5-BA4C-3C84956E7F46}" destId="{AAE7A1E6-6847-453D-B55B-8A82BF138C1D}" srcOrd="0" destOrd="0" presId="urn:microsoft.com/office/officeart/2005/8/layout/vList5"/>
    <dgm:cxn modelId="{9A0DCB65-9DCB-4972-9768-1762E4116F3C}" type="presOf" srcId="{74EE5CD8-078F-4590-BF9C-A341A294A016}" destId="{7E429971-BC57-430F-BB25-C0574E5E39E3}" srcOrd="0" destOrd="0" presId="urn:microsoft.com/office/officeart/2005/8/layout/vList5"/>
    <dgm:cxn modelId="{63E4D827-0083-4625-9FD6-043D8D32091E}" srcId="{74EE5CD8-078F-4590-BF9C-A341A294A016}" destId="{1E4D3931-0DBD-4211-A24A-6AF364284B1E}" srcOrd="0" destOrd="0" parTransId="{FC93695B-FD0E-4353-B1FD-4328F4386DEC}" sibTransId="{CADAA3D9-7C63-4729-85B0-64C8AF644EEF}"/>
    <dgm:cxn modelId="{1D12F37E-DF42-400C-B5B5-A8FAF49EC0EC}" type="presOf" srcId="{1E4D3931-0DBD-4211-A24A-6AF364284B1E}" destId="{D54B1729-BC98-42C1-9C6C-D65DCBA4358F}" srcOrd="0" destOrd="0" presId="urn:microsoft.com/office/officeart/2005/8/layout/vList5"/>
    <dgm:cxn modelId="{AFF7133D-5E9D-4613-9299-006F9E49301B}" type="presOf" srcId="{AA046201-5C4D-445E-BF0B-5C6D2B0A1945}" destId="{C04276DC-EE64-470A-B8BC-09067B8045FA}" srcOrd="0" destOrd="0" presId="urn:microsoft.com/office/officeart/2005/8/layout/vList5"/>
    <dgm:cxn modelId="{1E18118B-9778-4714-A249-2B714D5427F7}" type="presParOf" srcId="{AAE7A1E6-6847-453D-B55B-8A82BF138C1D}" destId="{C4407577-18A2-46E0-8805-2838042EB67A}" srcOrd="0" destOrd="0" presId="urn:microsoft.com/office/officeart/2005/8/layout/vList5"/>
    <dgm:cxn modelId="{84152E8A-21A6-4CAF-BC09-47C13F4FFFB8}" type="presParOf" srcId="{C4407577-18A2-46E0-8805-2838042EB67A}" destId="{7E429971-BC57-430F-BB25-C0574E5E39E3}" srcOrd="0" destOrd="0" presId="urn:microsoft.com/office/officeart/2005/8/layout/vList5"/>
    <dgm:cxn modelId="{1D51832F-3B38-483B-8C08-BDD413206841}" type="presParOf" srcId="{C4407577-18A2-46E0-8805-2838042EB67A}" destId="{D54B1729-BC98-42C1-9C6C-D65DCBA4358F}" srcOrd="1" destOrd="0" presId="urn:microsoft.com/office/officeart/2005/8/layout/vList5"/>
    <dgm:cxn modelId="{F2BB24AB-7DB6-4F0F-92D8-664E0F322520}" type="presParOf" srcId="{AAE7A1E6-6847-453D-B55B-8A82BF138C1D}" destId="{AB8574CC-D4F2-4555-AEE3-F4EE58B11D03}" srcOrd="1" destOrd="0" presId="urn:microsoft.com/office/officeart/2005/8/layout/vList5"/>
    <dgm:cxn modelId="{3F47CC38-27AC-4E4E-92A2-FDE046382C80}" type="presParOf" srcId="{AAE7A1E6-6847-453D-B55B-8A82BF138C1D}" destId="{85B8F607-FDD8-476A-ADBE-E1250824F294}" srcOrd="2" destOrd="0" presId="urn:microsoft.com/office/officeart/2005/8/layout/vList5"/>
    <dgm:cxn modelId="{B4BBC5E0-69C0-4FD2-84A6-C47E62DEA28D}" type="presParOf" srcId="{85B8F607-FDD8-476A-ADBE-E1250824F294}" destId="{C04276DC-EE64-470A-B8BC-09067B8045FA}" srcOrd="0" destOrd="0" presId="urn:microsoft.com/office/officeart/2005/8/layout/vList5"/>
    <dgm:cxn modelId="{71B90C6E-E0F2-4EE1-8864-5914AAFA20A7}" type="presParOf" srcId="{85B8F607-FDD8-476A-ADBE-E1250824F294}" destId="{B37A5355-225B-4C6F-AED7-6C620F99EECC}" srcOrd="1" destOrd="0" presId="urn:microsoft.com/office/officeart/2005/8/layout/vList5"/>
    <dgm:cxn modelId="{E6DEED78-0C33-4D1D-A595-AFE4311369E4}" type="presParOf" srcId="{AAE7A1E6-6847-453D-B55B-8A82BF138C1D}" destId="{5ACAA866-A8A8-4183-97B5-CEEAB1525C60}" srcOrd="3" destOrd="0" presId="urn:microsoft.com/office/officeart/2005/8/layout/vList5"/>
    <dgm:cxn modelId="{FD2A22C3-24B0-4E4D-A3BC-79528D3FBC48}" type="presParOf" srcId="{AAE7A1E6-6847-453D-B55B-8A82BF138C1D}" destId="{477213BE-9E91-4950-8451-7F60796F47F4}" srcOrd="4" destOrd="0" presId="urn:microsoft.com/office/officeart/2005/8/layout/vList5"/>
    <dgm:cxn modelId="{2D9E3819-8AF8-4F78-AD5E-1D892BCE0381}" type="presParOf" srcId="{477213BE-9E91-4950-8451-7F60796F47F4}" destId="{F5034101-5B7D-4FE7-B47A-5A48CF39606B}" srcOrd="0" destOrd="0" presId="urn:microsoft.com/office/officeart/2005/8/layout/vList5"/>
    <dgm:cxn modelId="{5FD7E964-E46A-45B4-A545-5D657B6094BB}" type="presParOf" srcId="{477213BE-9E91-4950-8451-7F60796F47F4}" destId="{C7C3E6FD-D83F-4BDA-907E-B5EE041DA931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54B1729-BC98-42C1-9C6C-D65DCBA4358F}">
      <dsp:nvSpPr>
        <dsp:cNvPr id="0" name=""/>
        <dsp:cNvSpPr/>
      </dsp:nvSpPr>
      <dsp:spPr>
        <a:xfrm rot="5400000">
          <a:off x="3066871" y="-1848315"/>
          <a:ext cx="1047750" cy="5010287"/>
        </a:xfrm>
        <a:prstGeom prst="rect">
          <a:avLst/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80988" lvl="1" indent="-280988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32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What is Innovative Thinking</a:t>
          </a:r>
          <a:endParaRPr lang="en-US" sz="32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 rot="-5400000">
        <a:off x="1085603" y="132953"/>
        <a:ext cx="5010287" cy="1047750"/>
      </dsp:txXfrm>
    </dsp:sp>
    <dsp:sp modelId="{7E429971-BC57-430F-BB25-C0574E5E39E3}">
      <dsp:nvSpPr>
        <dsp:cNvPr id="0" name=""/>
        <dsp:cNvSpPr/>
      </dsp:nvSpPr>
      <dsp:spPr>
        <a:xfrm>
          <a:off x="109" y="0"/>
          <a:ext cx="1085492" cy="1309687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67640" tIns="83820" rIns="167640" bIns="83820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400" kern="1200" smtClean="0"/>
            <a:t>1</a:t>
          </a:r>
          <a:endParaRPr lang="en-US" sz="4400" kern="1200" dirty="0"/>
        </a:p>
      </dsp:txBody>
      <dsp:txXfrm>
        <a:off x="53098" y="52989"/>
        <a:ext cx="979514" cy="1203709"/>
      </dsp:txXfrm>
    </dsp:sp>
    <dsp:sp modelId="{B37A5355-225B-4C6F-AED7-6C620F99EECC}">
      <dsp:nvSpPr>
        <dsp:cNvPr id="0" name=""/>
        <dsp:cNvSpPr/>
      </dsp:nvSpPr>
      <dsp:spPr>
        <a:xfrm rot="5400000">
          <a:off x="3066871" y="-473143"/>
          <a:ext cx="1047750" cy="5010287"/>
        </a:xfrm>
        <a:prstGeom prst="rect">
          <a:avLst/>
        </a:prstGeom>
        <a:solidFill>
          <a:schemeClr val="accent3">
            <a:tint val="40000"/>
            <a:alpha val="90000"/>
            <a:hueOff val="5358426"/>
            <a:satOff val="-6896"/>
            <a:lumOff val="-537"/>
            <a:alphaOff val="0"/>
          </a:schemeClr>
        </a:solidFill>
        <a:ln w="9525" cap="flat" cmpd="sng" algn="ctr">
          <a:solidFill>
            <a:schemeClr val="accent3">
              <a:tint val="40000"/>
              <a:alpha val="90000"/>
              <a:hueOff val="5358426"/>
              <a:satOff val="-6896"/>
              <a:lumOff val="-537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32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Explore your new environment</a:t>
          </a:r>
          <a:endParaRPr lang="en-US" sz="32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 rot="-5400000">
        <a:off x="1085603" y="1508125"/>
        <a:ext cx="5010287" cy="1047750"/>
      </dsp:txXfrm>
    </dsp:sp>
    <dsp:sp modelId="{C04276DC-EE64-470A-B8BC-09067B8045FA}">
      <dsp:nvSpPr>
        <dsp:cNvPr id="0" name=""/>
        <dsp:cNvSpPr/>
      </dsp:nvSpPr>
      <dsp:spPr>
        <a:xfrm>
          <a:off x="109" y="1377156"/>
          <a:ext cx="1085492" cy="1309687"/>
        </a:xfrm>
        <a:prstGeom prst="roundRect">
          <a:avLst/>
        </a:prstGeom>
        <a:gradFill rotWithShape="0">
          <a:gsLst>
            <a:gs pos="0">
              <a:schemeClr val="accent3">
                <a:hueOff val="5625133"/>
                <a:satOff val="-8440"/>
                <a:lumOff val="-1373"/>
                <a:alphaOff val="0"/>
                <a:shade val="51000"/>
                <a:satMod val="130000"/>
              </a:schemeClr>
            </a:gs>
            <a:gs pos="80000">
              <a:schemeClr val="accent3">
                <a:hueOff val="5625133"/>
                <a:satOff val="-8440"/>
                <a:lumOff val="-1373"/>
                <a:alphaOff val="0"/>
                <a:shade val="93000"/>
                <a:satMod val="130000"/>
              </a:schemeClr>
            </a:gs>
            <a:gs pos="100000">
              <a:schemeClr val="accent3">
                <a:hueOff val="5625133"/>
                <a:satOff val="-8440"/>
                <a:lumOff val="-1373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67640" tIns="83820" rIns="167640" bIns="83820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400" kern="1200" smtClean="0"/>
            <a:t>2</a:t>
          </a:r>
          <a:endParaRPr lang="en-US" sz="4400" kern="1200" dirty="0"/>
        </a:p>
      </dsp:txBody>
      <dsp:txXfrm>
        <a:off x="53098" y="1430145"/>
        <a:ext cx="979514" cy="1203709"/>
      </dsp:txXfrm>
    </dsp:sp>
    <dsp:sp modelId="{C7C3E6FD-D83F-4BDA-907E-B5EE041DA931}">
      <dsp:nvSpPr>
        <dsp:cNvPr id="0" name=""/>
        <dsp:cNvSpPr/>
      </dsp:nvSpPr>
      <dsp:spPr>
        <a:xfrm rot="5400000">
          <a:off x="3066871" y="902028"/>
          <a:ext cx="1047750" cy="5010287"/>
        </a:xfrm>
        <a:prstGeom prst="rect">
          <a:avLst/>
        </a:prstGeom>
        <a:solidFill>
          <a:schemeClr val="accent3">
            <a:tint val="40000"/>
            <a:alpha val="90000"/>
            <a:hueOff val="10716852"/>
            <a:satOff val="-13793"/>
            <a:lumOff val="-1075"/>
            <a:alphaOff val="0"/>
          </a:schemeClr>
        </a:solidFill>
        <a:ln w="9525" cap="flat" cmpd="sng" algn="ctr">
          <a:solidFill>
            <a:schemeClr val="accent3">
              <a:tint val="40000"/>
              <a:alpha val="90000"/>
              <a:hueOff val="10716852"/>
              <a:satOff val="-13793"/>
              <a:lumOff val="-1075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32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Follow Up</a:t>
          </a:r>
          <a:endParaRPr lang="en-US" sz="32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 rot="-5400000">
        <a:off x="1085603" y="2883296"/>
        <a:ext cx="5010287" cy="1047750"/>
      </dsp:txXfrm>
    </dsp:sp>
    <dsp:sp modelId="{F5034101-5B7D-4FE7-B47A-5A48CF39606B}">
      <dsp:nvSpPr>
        <dsp:cNvPr id="0" name=""/>
        <dsp:cNvSpPr/>
      </dsp:nvSpPr>
      <dsp:spPr>
        <a:xfrm>
          <a:off x="109" y="2752328"/>
          <a:ext cx="1085492" cy="1309687"/>
        </a:xfrm>
        <a:prstGeom prst="roundRect">
          <a:avLst/>
        </a:prstGeom>
        <a:gradFill rotWithShape="0">
          <a:gsLst>
            <a:gs pos="0">
              <a:schemeClr val="accent3">
                <a:hueOff val="11250266"/>
                <a:satOff val="-16880"/>
                <a:lumOff val="-2745"/>
                <a:alphaOff val="0"/>
                <a:shade val="51000"/>
                <a:satMod val="130000"/>
              </a:schemeClr>
            </a:gs>
            <a:gs pos="80000">
              <a:schemeClr val="accent3">
                <a:hueOff val="11250266"/>
                <a:satOff val="-16880"/>
                <a:lumOff val="-2745"/>
                <a:alphaOff val="0"/>
                <a:shade val="93000"/>
                <a:satMod val="130000"/>
              </a:schemeClr>
            </a:gs>
            <a:gs pos="100000">
              <a:schemeClr val="accent3">
                <a:hueOff val="11250266"/>
                <a:satOff val="-16880"/>
                <a:lumOff val="-2745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67640" tIns="83820" rIns="167640" bIns="83820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400" kern="1200" smtClean="0"/>
            <a:t>3</a:t>
          </a:r>
          <a:endParaRPr lang="en-US" sz="4400" kern="1200" dirty="0"/>
        </a:p>
      </dsp:txBody>
      <dsp:txXfrm>
        <a:off x="53098" y="2805317"/>
        <a:ext cx="979514" cy="120370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3FDC75-7F73-4A4A-A77C-09AADF00E0EA}" type="datetimeFigureOut">
              <a:rPr lang="en-US" smtClean="0"/>
              <a:pPr/>
              <a:t>3/13/17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9226BF-1F13-42D3-80DC-373E7ADD1EB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58118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AEF76B-3757-4A0B-AF93-28494465C1DD}" type="datetimeFigureOut">
              <a:rPr lang="en-US" smtClean="0"/>
              <a:pPr/>
              <a:t>3/13/17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693FD4-8F83-4EF7-AC3F-0DC0388986B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5422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This template can be used as a starter file for presenting training materials in a group setting.</a:t>
            </a:r>
          </a:p>
          <a:p>
            <a:endParaRPr lang="en-US" dirty="0" smtClean="0"/>
          </a:p>
          <a:p>
            <a:pPr lvl="0"/>
            <a:r>
              <a:rPr lang="en-US" sz="1200" b="1" dirty="0" smtClean="0"/>
              <a:t>Sections</a:t>
            </a:r>
            <a:endParaRPr lang="en-US" sz="1200" b="0" dirty="0" smtClean="0"/>
          </a:p>
          <a:p>
            <a:pPr lvl="0"/>
            <a:r>
              <a:rPr lang="en-US" sz="1200" u="non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Sections can help to organize your slides or facilitate collaboration between multiple authors. On the </a:t>
            </a:r>
            <a:r>
              <a:rPr lang="en-US" sz="1200" b="1" u="non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Home</a:t>
            </a:r>
            <a:r>
              <a:rPr lang="en-US" sz="1200" u="non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tab under </a:t>
            </a:r>
            <a:r>
              <a:rPr lang="en-US" sz="1200" b="1" u="non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Slides</a:t>
            </a:r>
            <a:r>
              <a:rPr lang="en-US" sz="1200" u="non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click </a:t>
            </a:r>
            <a:r>
              <a:rPr lang="en-US" sz="1200" b="1" u="non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Section</a:t>
            </a:r>
            <a:r>
              <a:rPr lang="en-US" sz="1200" u="non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then click </a:t>
            </a:r>
            <a:r>
              <a:rPr lang="en-US" sz="1200" b="1" u="non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Add Section</a:t>
            </a:r>
            <a:r>
              <a:rPr lang="en-US" sz="1200" u="non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lvl="0"/>
            <a:endParaRPr lang="en-US" sz="1200" b="1" dirty="0" smtClean="0"/>
          </a:p>
          <a:p>
            <a:pPr lvl="0"/>
            <a:r>
              <a:rPr lang="en-US" sz="1200" b="1" dirty="0" smtClean="0"/>
              <a:t>Notes</a:t>
            </a:r>
          </a:p>
          <a:p>
            <a:pPr lvl="0"/>
            <a:r>
              <a:rPr lang="en-US" sz="1200" u="non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Use the Notes pane for delivery notes or to provide additional details for the audience. You can see these notes in Presenter View during your presentation. </a:t>
            </a:r>
          </a:p>
          <a:p>
            <a:pPr lvl="0"/>
            <a:r>
              <a:rPr lang="en-US" sz="1200" dirty="0" smtClean="0"/>
              <a:t>Keep in mind the font size (important for accessibility, visibility, videotaping, and online production)</a:t>
            </a:r>
          </a:p>
          <a:p>
            <a:pPr lvl="0"/>
            <a:endParaRPr lang="en-US" sz="1200" dirty="0" smtClean="0"/>
          </a:p>
          <a:p>
            <a:pPr lvl="0">
              <a:buFontTx/>
              <a:buNone/>
            </a:pPr>
            <a:r>
              <a:rPr lang="en-US" sz="1200" b="1" dirty="0" smtClean="0"/>
              <a:t>Coordinated colors </a:t>
            </a:r>
          </a:p>
          <a:p>
            <a:pPr lvl="0">
              <a:buFontTx/>
              <a:buNone/>
            </a:pPr>
            <a:r>
              <a:rPr lang="en-US" sz="1200" dirty="0" smtClean="0"/>
              <a:t>Pay particular attention to the graphs, charts, and text boxes.</a:t>
            </a:r>
            <a:r>
              <a:rPr lang="en-US" sz="1200" baseline="0" dirty="0" smtClean="0"/>
              <a:t> </a:t>
            </a:r>
            <a:endParaRPr lang="en-US" sz="1200" dirty="0" smtClean="0"/>
          </a:p>
          <a:p>
            <a:pPr lvl="0"/>
            <a:r>
              <a:rPr lang="en-US" sz="1200" dirty="0" smtClean="0"/>
              <a:t>Consider that attendees will print in black and white or </a:t>
            </a:r>
            <a:r>
              <a:rPr lang="en-US" sz="1200" dirty="0" err="1" smtClean="0"/>
              <a:t>grayscale</a:t>
            </a:r>
            <a:r>
              <a:rPr lang="en-US" sz="1200" dirty="0" smtClean="0"/>
              <a:t>. Run a test print to make sure your colors work when printed in pure black and white and </a:t>
            </a:r>
            <a:r>
              <a:rPr lang="en-US" sz="1200" dirty="0" err="1" smtClean="0"/>
              <a:t>grayscale</a:t>
            </a:r>
            <a:r>
              <a:rPr lang="en-US" sz="1200" dirty="0" smtClean="0"/>
              <a:t>.</a:t>
            </a:r>
          </a:p>
          <a:p>
            <a:pPr lvl="0">
              <a:buFontTx/>
              <a:buNone/>
            </a:pPr>
            <a:endParaRPr lang="en-US" sz="1200" dirty="0" smtClean="0"/>
          </a:p>
          <a:p>
            <a:pPr lvl="0">
              <a:buFontTx/>
              <a:buNone/>
            </a:pPr>
            <a:r>
              <a:rPr lang="en-US" sz="1200" b="1" dirty="0" smtClean="0"/>
              <a:t>Graphics, tables, and graphs</a:t>
            </a:r>
          </a:p>
          <a:p>
            <a:pPr lvl="0"/>
            <a:r>
              <a:rPr lang="en-US" sz="1200" dirty="0" smtClean="0"/>
              <a:t>Keep it simple: If possible, use consistent, non-distracting styles and colors.</a:t>
            </a:r>
          </a:p>
          <a:p>
            <a:pPr lvl="0"/>
            <a:r>
              <a:rPr lang="en-US" sz="1200" dirty="0" smtClean="0"/>
              <a:t>Label all graphs and tables.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 numCol="2" spcCol="182880">
            <a:noAutofit/>
          </a:bodyPr>
          <a:lstStyle/>
          <a:p>
            <a:r>
              <a:rPr lang="en-US" sz="1200" u="non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This is another option for an overview slide. </a:t>
            </a:r>
          </a:p>
          <a:p>
            <a:pPr marL="228600" indent="-228600">
              <a:buFont typeface="+mj-lt"/>
              <a:buNone/>
            </a:pPr>
            <a:endParaRPr lang="en-US" sz="1200" dirty="0"/>
          </a:p>
        </p:txBody>
      </p:sp>
      <p:sp>
        <p:nvSpPr>
          <p:cNvPr id="5" name="Slide Image Placeholder 4"/>
          <p:cNvSpPr>
            <a:spLocks noGrp="1" noRot="1" noChangeAspect="1"/>
          </p:cNvSpPr>
          <p:nvPr>
            <p:ph type="sldImg"/>
          </p:nvPr>
        </p:nvSpPr>
        <p:spPr>
          <a:xfrm>
            <a:off x="539750" y="503238"/>
            <a:ext cx="3143250" cy="2359025"/>
          </a:xfr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0" dirty="0" smtClean="0"/>
              <a:t>What</a:t>
            </a:r>
            <a:r>
              <a:rPr lang="en-US" b="0" baseline="0" dirty="0" smtClean="0"/>
              <a:t> will the audience be able to do after this training is complete?</a:t>
            </a:r>
            <a:r>
              <a:rPr lang="en-US" dirty="0" smtClean="0"/>
              <a:t>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Briefly describe each objective and how the audience will benefit from this presentation.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dirty="0" smtClean="0"/>
              <a:t>Give a brief overview of the presentation.</a:t>
            </a:r>
            <a:r>
              <a:rPr lang="en-US" baseline="0" dirty="0" smtClean="0"/>
              <a:t> D</a:t>
            </a:r>
            <a:r>
              <a:rPr lang="en-US" dirty="0" smtClean="0"/>
              <a:t>escribe the major focus of the presentation and why it is important.</a:t>
            </a:r>
          </a:p>
          <a:p>
            <a:pPr>
              <a:lnSpc>
                <a:spcPct val="80000"/>
              </a:lnSpc>
            </a:pPr>
            <a:r>
              <a:rPr lang="en-US" dirty="0" smtClean="0"/>
              <a:t>Introduce each of the major topics.</a:t>
            </a:r>
          </a:p>
          <a:p>
            <a:r>
              <a:rPr lang="en-US" dirty="0" smtClean="0"/>
              <a:t>To provide a road map for the audience, you</a:t>
            </a:r>
            <a:r>
              <a:rPr lang="en-US" baseline="0" dirty="0" smtClean="0"/>
              <a:t> can </a:t>
            </a:r>
            <a:r>
              <a:rPr lang="en-US" dirty="0" smtClean="0"/>
              <a:t>repeat this Overview slide throughout the presentation, highlighting the particular topic you will discuss next.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Relationship Id="rId3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Relationship Id="rId3" Type="http://schemas.openxmlformats.org/officeDocument/2006/relationships/image" Target="../media/image4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jpe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3543" y="0"/>
            <a:ext cx="9100457" cy="687977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590800" y="2286000"/>
            <a:ext cx="6180224" cy="1470025"/>
          </a:xfrm>
        </p:spPr>
        <p:txBody>
          <a:bodyPr anchor="t"/>
          <a:lstStyle>
            <a:lvl1pPr algn="r">
              <a:defRPr b="1" cap="small" baseline="0">
                <a:solidFill>
                  <a:srgbClr val="0033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400" y="4038600"/>
            <a:ext cx="4772528" cy="990600"/>
          </a:xfrm>
        </p:spPr>
        <p:txBody>
          <a:bodyPr>
            <a:normAutofit/>
          </a:bodyPr>
          <a:lstStyle>
            <a:lvl1pPr marL="0" indent="0" algn="r">
              <a:buNone/>
              <a:defRPr sz="2000" b="0">
                <a:solidFill>
                  <a:schemeClr val="tx1"/>
                </a:solidFill>
                <a:latin typeface="Georgia" pitchFamily="18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1251"/>
            <a:ext cx="3721618" cy="6858000"/>
          </a:xfrm>
          <a:prstGeom prst="rect">
            <a:avLst/>
          </a:prstGeom>
        </p:spPr>
      </p:pic>
      <p:sp>
        <p:nvSpPr>
          <p:cNvPr id="10" name="Picture Placeholder 9"/>
          <p:cNvSpPr>
            <a:spLocks noGrp="1"/>
          </p:cNvSpPr>
          <p:nvPr>
            <p:ph type="pic" sz="quarter" idx="13" hasCustomPrompt="1"/>
          </p:nvPr>
        </p:nvSpPr>
        <p:spPr>
          <a:xfrm>
            <a:off x="6858000" y="5105400"/>
            <a:ext cx="1828800" cy="990600"/>
          </a:xfrm>
        </p:spPr>
        <p:txBody>
          <a:bodyPr>
            <a:normAutofit/>
          </a:bodyPr>
          <a:lstStyle>
            <a:lvl1pPr marL="0" indent="0" algn="ctr">
              <a:buNone/>
              <a:defRPr sz="2000" baseline="0"/>
            </a:lvl1pPr>
          </a:lstStyle>
          <a:p>
            <a:r>
              <a:rPr lang="en-US" dirty="0" smtClean="0"/>
              <a:t>Company Logo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 spd="slow">
    <p:wipe dir="d"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rPr lang="en-US" smtClean="0"/>
              <a:pPr/>
              <a:t>3/13/17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xmlns:p14="http://schemas.microsoft.com/office/powerpoint/2010/main" spd="slow">
    <p:wipe dir="d"/>
  </p:transition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rPr lang="en-US" smtClean="0"/>
              <a:pPr/>
              <a:t>3/13/17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xmlns:p14="http://schemas.microsoft.com/office/powerpoint/2010/main" spd="slow">
    <p:wipe dir="d"/>
  </p:transition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ackground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3543" y="0"/>
            <a:ext cx="9100457" cy="6879771"/>
          </a:xfrm>
          <a:prstGeom prst="rect">
            <a:avLst/>
          </a:prstGeom>
        </p:spPr>
      </p:pic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>
          <a:xfrm>
            <a:off x="762000" y="6356350"/>
            <a:ext cx="2133600" cy="365125"/>
          </a:xfrm>
        </p:spPr>
        <p:txBody>
          <a:bodyPr/>
          <a:lstStyle/>
          <a:p>
            <a:fld id="{757B281C-5159-4971-8228-52B9A72E9ED2}" type="datetimeFigureOut">
              <a:rPr lang="en-US" smtClean="0"/>
              <a:pPr/>
              <a:t>3/13/17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52800" y="6356350"/>
            <a:ext cx="28956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05600" y="6356350"/>
            <a:ext cx="2133600" cy="365125"/>
          </a:xfrm>
        </p:spPr>
        <p:txBody>
          <a:bodyPr/>
          <a:lstStyle/>
          <a:p>
            <a:fld id="{33D6E5A2-EC83-451F-A719-9AC1370DD5C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xmlns:p14="http://schemas.microsoft.com/office/powerpoint/2010/main" spd="slow">
    <p:wipe dir="d"/>
  </p:transition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3543" y="0"/>
            <a:ext cx="9100457" cy="6879771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5400000">
            <a:off x="3161049" y="-3176815"/>
            <a:ext cx="2819400" cy="917303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0" y="3048000"/>
            <a:ext cx="4343400" cy="1362075"/>
          </a:xfrm>
        </p:spPr>
        <p:txBody>
          <a:bodyPr anchor="b" anchorCtr="0"/>
          <a:lstStyle>
            <a:lvl1pPr algn="l">
              <a:defRPr sz="4000" b="1" cap="small" baseline="0">
                <a:solidFill>
                  <a:srgbClr val="0033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rPr lang="en-US" smtClean="0"/>
              <a:pPr/>
              <a:t>3/13/17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3" hasCustomPrompt="1"/>
          </p:nvPr>
        </p:nvSpPr>
        <p:spPr>
          <a:xfrm>
            <a:off x="6781800" y="5334000"/>
            <a:ext cx="2133600" cy="9906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 smtClean="0"/>
              <a:t>Company Logo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 spd="slow">
    <p:wipe dir="d"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62000" y="269632"/>
            <a:ext cx="8077200" cy="1143000"/>
          </a:xfrm>
        </p:spPr>
        <p:txBody>
          <a:bodyPr anchor="ctr" anchorCtr="0"/>
          <a:lstStyle>
            <a:lvl1pPr algn="l">
              <a:defRPr lang="en-US" dirty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596413"/>
            <a:ext cx="8077200" cy="4297363"/>
          </a:xfrm>
        </p:spPr>
        <p:txBody>
          <a:bodyPr>
            <a:normAutofit/>
          </a:bodyPr>
          <a:lstStyle>
            <a:lvl1pPr>
              <a:defRPr sz="3200">
                <a:latin typeface="+mn-lt"/>
              </a:defRPr>
            </a:lvl1pPr>
            <a:lvl2pPr>
              <a:defRPr sz="2800">
                <a:latin typeface="+mn-lt"/>
              </a:defRPr>
            </a:lvl2pPr>
            <a:lvl3pPr>
              <a:defRPr sz="2400">
                <a:latin typeface="+mn-lt"/>
              </a:defRPr>
            </a:lvl3pPr>
            <a:lvl4pPr>
              <a:defRPr sz="2400">
                <a:latin typeface="+mn-lt"/>
              </a:defRPr>
            </a:lvl4pPr>
            <a:lvl5pPr>
              <a:defRPr sz="2400">
                <a:latin typeface="+mn-lt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rPr lang="en-US" smtClean="0"/>
              <a:pPr/>
              <a:t>3/13/17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05600" y="6356350"/>
            <a:ext cx="2133600" cy="365125"/>
          </a:xfrm>
        </p:spPr>
        <p:txBody>
          <a:bodyPr/>
          <a:lstStyle/>
          <a:p>
            <a:fld id="{33D6E5A2-EC83-451F-A719-9AC1370DD5C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xmlns:p14="http://schemas.microsoft.com/office/powerpoint/2010/main" spd="slow">
    <p:wipe dir="d"/>
  </p:transition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768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rPr lang="en-US" smtClean="0"/>
              <a:pPr/>
              <a:t>3/13/17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xmlns:p14="http://schemas.microsoft.com/office/powerpoint/2010/main" spd="slow">
    <p:wipe dir="d"/>
  </p:transition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736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736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rPr lang="en-US" smtClean="0"/>
              <a:pPr/>
              <a:t>3/13/17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xmlns:p14="http://schemas.microsoft.com/office/powerpoint/2010/main" spd="slow">
    <p:wipe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036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rPr lang="en-US" smtClean="0"/>
              <a:pPr/>
              <a:t>3/13/17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xmlns:p14="http://schemas.microsoft.com/office/powerpoint/2010/main" spd="slow">
    <p:wipe dir="d"/>
  </p:transition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rPr lang="en-US" smtClean="0"/>
              <a:pPr/>
              <a:t>3/13/17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xmlns:p14="http://schemas.microsoft.com/office/powerpoint/2010/main" spd="slow">
    <p:wipe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rPr lang="en-US" smtClean="0"/>
              <a:pPr/>
              <a:t>3/13/17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xmlns:p14="http://schemas.microsoft.com/office/powerpoint/2010/main" spd="slow">
    <p:wipe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274638"/>
            <a:ext cx="5867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rPr lang="en-US" smtClean="0"/>
              <a:pPr/>
              <a:t>3/13/17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xmlns:p14="http://schemas.microsoft.com/office/powerpoint/2010/main" spd="slow">
    <p:wipe dir="d"/>
  </p:transition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4" Type="http://schemas.openxmlformats.org/officeDocument/2006/relationships/image" Target="../media/image1.jpeg"/><Relationship Id="rId15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3543" y="0"/>
            <a:ext cx="9100457" cy="6879771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274638"/>
            <a:ext cx="80772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1600200"/>
            <a:ext cx="80772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20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7B281C-5159-4971-8228-52B9A72E9ED2}" type="datetimeFigureOut">
              <a:rPr lang="en-US" smtClean="0"/>
              <a:pPr/>
              <a:t>3/13/17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528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056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D6E5A2-EC83-451F-A719-9AC1370DD5CF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-152400" y="-109183"/>
            <a:ext cx="818707" cy="7083189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0" r:id="rId3"/>
    <p:sldLayoutId id="2147483652" r:id="rId4"/>
    <p:sldLayoutId id="2147483653" r:id="rId5"/>
    <p:sldLayoutId id="2147483656" r:id="rId6"/>
    <p:sldLayoutId id="2147483657" r:id="rId7"/>
    <p:sldLayoutId id="2147483658" r:id="rId8"/>
    <p:sldLayoutId id="2147483659" r:id="rId9"/>
    <p:sldLayoutId id="2147483654" r:id="rId10"/>
    <p:sldLayoutId id="2147483655" r:id="rId11"/>
    <p:sldLayoutId id="2147483663" r:id="rId12"/>
  </p:sldLayoutIdLst>
  <p:transition xmlns:p14="http://schemas.microsoft.com/office/powerpoint/2010/main" spd="slow">
    <p:wipe dir="d"/>
  </p:transition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lang="en-US" sz="4400" kern="1200" dirty="0" smtClean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tags" Target="../tags/tag3.xml"/><Relationship Id="rId4" Type="http://schemas.openxmlformats.org/officeDocument/2006/relationships/slideLayout" Target="../slideLayouts/slideLayout1.xml"/><Relationship Id="rId5" Type="http://schemas.openxmlformats.org/officeDocument/2006/relationships/notesSlide" Target="../notesSlides/notesSlide1.xml"/><Relationship Id="rId1" Type="http://schemas.openxmlformats.org/officeDocument/2006/relationships/tags" Target="../tags/tag1.xml"/><Relationship Id="rId2" Type="http://schemas.openxmlformats.org/officeDocument/2006/relationships/tags" Target="../tags/tag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4" Type="http://schemas.openxmlformats.org/officeDocument/2006/relationships/diagramLayout" Target="../diagrams/layout1.xml"/><Relationship Id="rId5" Type="http://schemas.openxmlformats.org/officeDocument/2006/relationships/diagramQuickStyle" Target="../diagrams/quickStyle1.xml"/><Relationship Id="rId6" Type="http://schemas.openxmlformats.org/officeDocument/2006/relationships/diagramColors" Target="../diagrams/colors1.xml"/><Relationship Id="rId7" Type="http://schemas.microsoft.com/office/2007/relationships/diagramDrawing" Target="../diagrams/drawing1.xml"/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tags" Target="../tags/tag6.xml"/><Relationship Id="rId4" Type="http://schemas.openxmlformats.org/officeDocument/2006/relationships/slideLayout" Target="../slideLayouts/slideLayout4.xml"/><Relationship Id="rId5" Type="http://schemas.openxmlformats.org/officeDocument/2006/relationships/notesSlide" Target="../notesSlides/notesSlide3.xml"/><Relationship Id="rId1" Type="http://schemas.openxmlformats.org/officeDocument/2006/relationships/tags" Target="../tags/tag4.xml"/><Relationship Id="rId2" Type="http://schemas.openxmlformats.org/officeDocument/2006/relationships/tags" Target="../tags/tag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tags" Target="../tags/tag9.xml"/><Relationship Id="rId4" Type="http://schemas.openxmlformats.org/officeDocument/2006/relationships/slideLayout" Target="../slideLayouts/slideLayout3.xml"/><Relationship Id="rId5" Type="http://schemas.openxmlformats.org/officeDocument/2006/relationships/notesSlide" Target="../notesSlides/notesSlide4.xml"/><Relationship Id="rId1" Type="http://schemas.openxmlformats.org/officeDocument/2006/relationships/tags" Target="../tags/tag7.xml"/><Relationship Id="rId2" Type="http://schemas.openxmlformats.org/officeDocument/2006/relationships/tags" Target="../tags/tag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n-US" dirty="0" smtClean="0"/>
              <a:t>Innovative thinking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  <p:custDataLst>
              <p:tags r:id="rId3"/>
            </p:custDataLst>
          </p:nvPr>
        </p:nvSpPr>
        <p:spPr/>
        <p:txBody>
          <a:bodyPr>
            <a:normAutofit/>
          </a:bodyPr>
          <a:lstStyle/>
          <a:p>
            <a:r>
              <a:rPr lang="en-US" sz="2400" dirty="0" smtClean="0">
                <a:latin typeface="+mn-lt"/>
              </a:rPr>
              <a:t>Matt Bell</a:t>
            </a:r>
          </a:p>
          <a:p>
            <a:r>
              <a:rPr lang="en-US" sz="2400" dirty="0" smtClean="0">
                <a:latin typeface="+mn-lt"/>
              </a:rPr>
              <a:t>March 21, 2017</a:t>
            </a:r>
            <a:endParaRPr lang="en-US" sz="2400" dirty="0">
              <a:latin typeface="+mn-lt"/>
            </a:endParaRPr>
          </a:p>
        </p:txBody>
      </p:sp>
    </p:spTree>
    <p:custDataLst>
      <p:tags r:id="rId1"/>
    </p:custDataLst>
  </p:cSld>
  <p:clrMapOvr>
    <a:masterClrMapping/>
  </p:clrMapOvr>
  <p:transition xmlns:p14="http://schemas.microsoft.com/office/powerpoint/2010/main" spd="slow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Innovative Thinking in Business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</a:p>
          <a:p>
            <a:r>
              <a:rPr lang="en-US" dirty="0" smtClean="0"/>
              <a:t>Academic University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How to design teaching methods to 	maximize student learning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Different methods for learning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988334"/>
      </p:ext>
    </p:extLst>
  </p:cSld>
  <p:clrMapOvr>
    <a:masterClrMapping/>
  </p:clrMapOvr>
  <p:transition xmlns:p14="http://schemas.microsoft.com/office/powerpoint/2010/main" spd="slow">
    <p:wipe dir="d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Innovative Thinking in Business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Analyze failure BEFORE analyzing success</a:t>
            </a:r>
          </a:p>
          <a:p>
            <a:r>
              <a:rPr lang="en-US" dirty="0" smtClean="0"/>
              <a:t>WHY?</a:t>
            </a:r>
          </a:p>
          <a:p>
            <a:r>
              <a:rPr lang="en-US" dirty="0" smtClean="0"/>
              <a:t>To know what does not work and why it does not work</a:t>
            </a:r>
          </a:p>
          <a:p>
            <a:r>
              <a:rPr lang="en-US" dirty="0" smtClean="0"/>
              <a:t>Do NOT repeat failure</a:t>
            </a:r>
          </a:p>
          <a:p>
            <a:r>
              <a:rPr lang="en-US" dirty="0" smtClean="0"/>
              <a:t>By eliminating FAILURES, organization will be the sum of many successes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5571068"/>
      </p:ext>
    </p:extLst>
  </p:cSld>
  <p:clrMapOvr>
    <a:masterClrMapping/>
  </p:clrMapOvr>
  <p:transition xmlns:p14="http://schemas.microsoft.com/office/powerpoint/2010/main" spd="slow">
    <p:wipe dir="d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Innovative Thinking in Business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Adaptability &amp; Flexibility to changing Environment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Open to new methods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825723"/>
      </p:ext>
    </p:extLst>
  </p:cSld>
  <p:clrMapOvr>
    <a:masterClrMapping/>
  </p:clrMapOvr>
  <p:transition xmlns:p14="http://schemas.microsoft.com/office/powerpoint/2010/main" spd="slow">
    <p:wipe dir="d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955940324"/>
              </p:ext>
            </p:extLst>
          </p:nvPr>
        </p:nvGraphicFramePr>
        <p:xfrm>
          <a:off x="1828800" y="17526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301752"/>
            <a:ext cx="8077200" cy="1143000"/>
          </a:xfrm>
        </p:spPr>
        <p:txBody>
          <a:bodyPr/>
          <a:lstStyle/>
          <a:p>
            <a:r>
              <a:rPr lang="en-US" dirty="0" smtClean="0"/>
              <a:t>Today’s Overview 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7E429971-BC57-430F-BB25-C0574E5E39E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graphicEl>
                                              <a:dgm id="{7E429971-BC57-430F-BB25-C0574E5E39E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D54B1729-BC98-42C1-9C6C-D65DCBA4358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">
                                            <p:graphicEl>
                                              <a:dgm id="{D54B1729-BC98-42C1-9C6C-D65DCBA4358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C04276DC-EE64-470A-B8BC-09067B8045F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graphicEl>
                                              <a:dgm id="{C04276DC-EE64-470A-B8BC-09067B8045F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B37A5355-225B-4C6F-AED7-6C620F99EEC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3">
                                            <p:graphicEl>
                                              <a:dgm id="{B37A5355-225B-4C6F-AED7-6C620F99EEC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F5034101-5B7D-4FE7-B47A-5A48CF39606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3">
                                            <p:graphicEl>
                                              <a:dgm id="{F5034101-5B7D-4FE7-B47A-5A48CF39606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C7C3E6FD-D83F-4BDA-907E-B5EE041DA93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graphicEl>
                                              <a:dgm id="{C7C3E6FD-D83F-4BDA-907E-B5EE041DA93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3" grpId="0" uiExpand="1">
        <p:bldSub>
          <a:bldDgm bld="one"/>
        </p:bldSub>
      </p:bldGraphic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838200" y="306168"/>
            <a:ext cx="8077200" cy="1143000"/>
          </a:xfrm>
        </p:spPr>
        <p:txBody>
          <a:bodyPr/>
          <a:lstStyle/>
          <a:p>
            <a:r>
              <a:rPr lang="en-US" dirty="0" smtClean="0"/>
              <a:t>Learning 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838200" y="1524000"/>
            <a:ext cx="8153400" cy="4525963"/>
          </a:xfrm>
        </p:spPr>
        <p:txBody>
          <a:bodyPr>
            <a:normAutofit/>
          </a:bodyPr>
          <a:lstStyle/>
          <a:p>
            <a:r>
              <a:rPr lang="en-US" sz="3200" dirty="0" smtClean="0"/>
              <a:t>Develop understanding of what is “INNOVATIVE THINKING” </a:t>
            </a:r>
          </a:p>
          <a:p>
            <a:r>
              <a:rPr lang="en-US" sz="3200" dirty="0" smtClean="0"/>
              <a:t>Cultural </a:t>
            </a:r>
            <a:r>
              <a:rPr lang="en-US" sz="3200" dirty="0" smtClean="0"/>
              <a:t>adaptation </a:t>
            </a:r>
            <a:r>
              <a:rPr lang="en-US" sz="3200" dirty="0" smtClean="0"/>
              <a:t>– best fit for the </a:t>
            </a:r>
            <a:r>
              <a:rPr lang="en-US" sz="3200" dirty="0" smtClean="0"/>
              <a:t>specific organization</a:t>
            </a:r>
            <a:endParaRPr lang="en-US" sz="3200" dirty="0"/>
          </a:p>
          <a:p>
            <a:r>
              <a:rPr lang="en-US" sz="3200" dirty="0" smtClean="0"/>
              <a:t>Metrics – how to measure</a:t>
            </a:r>
          </a:p>
          <a:p>
            <a:r>
              <a:rPr lang="en-US" sz="3200" dirty="0" smtClean="0"/>
              <a:t>Benefits </a:t>
            </a:r>
            <a:r>
              <a:rPr lang="en-US" sz="3200" dirty="0" smtClean="0"/>
              <a:t>– higher </a:t>
            </a:r>
            <a:r>
              <a:rPr lang="en-US" sz="3200" dirty="0" smtClean="0"/>
              <a:t>retention/improved BRAND and perception of market who consume product or service.</a:t>
            </a:r>
            <a:endParaRPr lang="en-US" sz="3600" dirty="0"/>
          </a:p>
        </p:txBody>
      </p:sp>
    </p:spTree>
    <p:custDataLst>
      <p:tags r:id="rId1"/>
    </p:custDataLst>
  </p:cSld>
  <p:clrMapOvr>
    <a:masterClrMapping/>
  </p:clrMapOvr>
  <p:transition xmlns:p14="http://schemas.microsoft.com/office/powerpoint/2010/main" spd="slow">
    <p:wipe dir="d"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n-US" dirty="0" smtClean="0"/>
              <a:t>Innovative Thinking in Business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  <p:custDataLst>
              <p:tags r:id="rId3"/>
            </p:custDataLst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Be a change maker: To DISRUPT OR NOT TO</a:t>
            </a:r>
          </a:p>
          <a:p>
            <a:r>
              <a:rPr lang="en-US" dirty="0" smtClean="0"/>
              <a:t>How is technology affecting your organization</a:t>
            </a:r>
            <a:endParaRPr lang="en-US" dirty="0"/>
          </a:p>
          <a:p>
            <a:r>
              <a:rPr lang="en-US" dirty="0" smtClean="0"/>
              <a:t>How does the organization develop &amp; implement Innovative </a:t>
            </a:r>
            <a:r>
              <a:rPr lang="en-US" dirty="0"/>
              <a:t>T</a:t>
            </a:r>
            <a:r>
              <a:rPr lang="en-US" dirty="0" smtClean="0"/>
              <a:t>hinking</a:t>
            </a:r>
          </a:p>
          <a:p>
            <a:pPr marL="0" indent="0">
              <a:buNone/>
            </a:pPr>
            <a:r>
              <a:rPr lang="en-US" dirty="0"/>
              <a:t>	T</a:t>
            </a:r>
            <a:r>
              <a:rPr lang="en-US" dirty="0" smtClean="0"/>
              <a:t>op Down 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Bottom Up</a:t>
            </a:r>
          </a:p>
          <a:p>
            <a:r>
              <a:rPr lang="en-US" dirty="0" smtClean="0"/>
              <a:t>Creative Culture</a:t>
            </a:r>
          </a:p>
        </p:txBody>
      </p:sp>
    </p:spTree>
    <p:custDataLst>
      <p:tags r:id="rId1"/>
    </p:custDataLst>
  </p:cSld>
  <p:clrMapOvr>
    <a:masterClrMapping/>
  </p:clrMapOvr>
  <p:transition xmlns:p14="http://schemas.microsoft.com/office/powerpoint/2010/main" spd="slow">
    <p:wipe dir="d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Innovative Thinking In Business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What potential problems are in the future</a:t>
            </a:r>
          </a:p>
          <a:p>
            <a:r>
              <a:rPr lang="en-US" dirty="0" smtClean="0"/>
              <a:t>How does the organization adjust to problems</a:t>
            </a:r>
          </a:p>
          <a:p>
            <a:r>
              <a:rPr lang="en-US" dirty="0" smtClean="0"/>
              <a:t>How does the organization compete with similar organization in similar industry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similar Universities – maybe same class	offering but course differentiation</a:t>
            </a:r>
          </a:p>
          <a:p>
            <a:r>
              <a:rPr lang="en-US" dirty="0" smtClean="0"/>
              <a:t>How does your organization Inspire Innovative Thinking (Accept/Reject)</a:t>
            </a:r>
          </a:p>
          <a:p>
            <a:pPr marL="0" indent="0">
              <a:buNone/>
            </a:pPr>
            <a:r>
              <a:rPr lang="en-US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2092099412"/>
      </p:ext>
    </p:extLst>
  </p:cSld>
  <p:clrMapOvr>
    <a:masterClrMapping/>
  </p:clrMapOvr>
  <p:transition xmlns:p14="http://schemas.microsoft.com/office/powerpoint/2010/main" spd="slow">
    <p:wipe dir="d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Innovative Thinking in Business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Sum of the Parts vs. Separate teams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Which creates better method for Innovative 	Thinking</a:t>
            </a:r>
          </a:p>
          <a:p>
            <a:r>
              <a:rPr lang="en-US" dirty="0" smtClean="0"/>
              <a:t>Ecosystem – this is how Innovative Thinking should be developed</a:t>
            </a:r>
          </a:p>
          <a:p>
            <a:r>
              <a:rPr lang="en-US" dirty="0" smtClean="0"/>
              <a:t>Implement 1 standard methodology for the whole organization ?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Should I apply same Innovative Thinking in 	Math department and History department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0326666"/>
      </p:ext>
    </p:extLst>
  </p:cSld>
  <p:clrMapOvr>
    <a:masterClrMapping/>
  </p:clrMapOvr>
  <p:transition xmlns:p14="http://schemas.microsoft.com/office/powerpoint/2010/main" spd="slow">
    <p:wipe dir="d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Innovative Thinking in Business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Feed Back Loop -  How to measure the success of Innovative Thinking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By the number of Ideas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By increased revenue: new programs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By profits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4425196"/>
      </p:ext>
    </p:extLst>
  </p:cSld>
  <p:clrMapOvr>
    <a:masterClrMapping/>
  </p:clrMapOvr>
  <p:transition xmlns:p14="http://schemas.microsoft.com/office/powerpoint/2010/main" spd="slow">
    <p:wipe dir="d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Innovative Thinking in Business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596413"/>
            <a:ext cx="8077200" cy="5109187"/>
          </a:xfrm>
        </p:spPr>
        <p:txBody>
          <a:bodyPr/>
          <a:lstStyle/>
          <a:p>
            <a:r>
              <a:rPr lang="en-US" dirty="0" smtClean="0"/>
              <a:t>What is Brainstorming</a:t>
            </a:r>
          </a:p>
          <a:p>
            <a:r>
              <a:rPr lang="en-US" dirty="0" smtClean="0"/>
              <a:t>How to Implement is different than deciding to Implement Innovative Thinking and Design</a:t>
            </a:r>
          </a:p>
          <a:p>
            <a:r>
              <a:rPr lang="en-US" dirty="0" smtClean="0"/>
              <a:t>Focus on Listening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Tendency to speak when others are 	speaking</a:t>
            </a:r>
          </a:p>
          <a:p>
            <a:r>
              <a:rPr lang="en-US" dirty="0" smtClean="0"/>
              <a:t>Recruit talent who accepts Innovative Thinking</a:t>
            </a:r>
          </a:p>
          <a:p>
            <a:r>
              <a:rPr lang="en-US" dirty="0" smtClean="0"/>
              <a:t>Reward Innovative Thinking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874472"/>
      </p:ext>
    </p:extLst>
  </p:cSld>
  <p:clrMapOvr>
    <a:masterClrMapping/>
  </p:clrMapOvr>
  <p:transition xmlns:p14="http://schemas.microsoft.com/office/powerpoint/2010/main" spd="slow">
    <p:wipe dir="d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Innovative Thinking in Business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EXAMPLES:</a:t>
            </a:r>
          </a:p>
          <a:p>
            <a:r>
              <a:rPr lang="en-US" dirty="0" smtClean="0"/>
              <a:t>Software Development ORGANIZATION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Waterfall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Agile/Scrum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RUP (RATIONAL UNIFIED PROCESS)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SIX SIGMA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CMM (CAPABILITY MATURITY MODEL)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3319547"/>
      </p:ext>
    </p:extLst>
  </p:cSld>
  <p:clrMapOvr>
    <a:masterClrMapping/>
  </p:clrMapOvr>
  <p:transition xmlns:p14="http://schemas.microsoft.com/office/powerpoint/2010/main" spd="slow">
    <p:wipe dir="d"/>
  </p:transition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yI2DOt6RzRcU51QxdhNewL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HAGzTPKJNXuuOK4v20iPS7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0uhWvCQomImT50qU5y4Znw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gLLkbNYfJYmMS8cGCr6Zqx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zvrdC8eV6YWWfpMhsRT8jq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Q5rpkfSAY2XQl9CRvNvPMK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heme/theme1.xml><?xml version="1.0" encoding="utf-8"?>
<a:theme xmlns:a="http://schemas.openxmlformats.org/drawingml/2006/main" name="Training New Employee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Training New Employees.potx</Template>
  <TotalTime>0</TotalTime>
  <Words>508</Words>
  <Application>Microsoft Macintosh PowerPoint</Application>
  <PresentationFormat>On-screen Show (4:3)</PresentationFormat>
  <Paragraphs>94</Paragraphs>
  <Slides>12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Training New Employees</vt:lpstr>
      <vt:lpstr>Innovative thinking</vt:lpstr>
      <vt:lpstr>Today’s Overview </vt:lpstr>
      <vt:lpstr>Learning Objectives</vt:lpstr>
      <vt:lpstr>Innovative Thinking in Business</vt:lpstr>
      <vt:lpstr>Innovative Thinking In Business</vt:lpstr>
      <vt:lpstr>Innovative Thinking in Business</vt:lpstr>
      <vt:lpstr>Innovative Thinking in Business</vt:lpstr>
      <vt:lpstr>Innovative Thinking in Business</vt:lpstr>
      <vt:lpstr>Innovative Thinking in Business</vt:lpstr>
      <vt:lpstr>Innovative Thinking in Business</vt:lpstr>
      <vt:lpstr>Innovative Thinking in Business</vt:lpstr>
      <vt:lpstr>Innovative Thinking in Business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2010-02-01T21:33:28Z</dcterms:created>
  <dcterms:modified xsi:type="dcterms:W3CDTF">2017-03-13T21:21:13Z</dcterms:modified>
</cp:coreProperties>
</file>